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76" r:id="rId2"/>
    <p:sldId id="313" r:id="rId3"/>
    <p:sldId id="297" r:id="rId4"/>
    <p:sldId id="298" r:id="rId5"/>
    <p:sldId id="303" r:id="rId6"/>
    <p:sldId id="304" r:id="rId7"/>
    <p:sldId id="299" r:id="rId8"/>
    <p:sldId id="300" r:id="rId9"/>
    <p:sldId id="301" r:id="rId10"/>
    <p:sldId id="307" r:id="rId11"/>
    <p:sldId id="308" r:id="rId12"/>
    <p:sldId id="309" r:id="rId13"/>
    <p:sldId id="284" r:id="rId14"/>
    <p:sldId id="292" r:id="rId15"/>
    <p:sldId id="314" r:id="rId16"/>
    <p:sldId id="295" r:id="rId17"/>
    <p:sldId id="305" r:id="rId18"/>
    <p:sldId id="311" r:id="rId19"/>
    <p:sldId id="312" r:id="rId20"/>
    <p:sldId id="325" r:id="rId21"/>
    <p:sldId id="310" r:id="rId22"/>
    <p:sldId id="293" r:id="rId23"/>
    <p:sldId id="290" r:id="rId24"/>
    <p:sldId id="315" r:id="rId25"/>
    <p:sldId id="326" r:id="rId26"/>
    <p:sldId id="328" r:id="rId27"/>
    <p:sldId id="30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7" r:id="rId37"/>
    <p:sldId id="316" r:id="rId38"/>
    <p:sldId id="329" r:id="rId39"/>
    <p:sldId id="302" r:id="rId40"/>
    <p:sldId id="330" r:id="rId41"/>
    <p:sldId id="331" r:id="rId42"/>
    <p:sldId id="33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6"/>
    <p:restoredTop sz="95510"/>
  </p:normalViewPr>
  <p:slideViewPr>
    <p:cSldViewPr snapToGrid="0" snapToObjects="1">
      <p:cViewPr varScale="1">
        <p:scale>
          <a:sx n="113" d="100"/>
          <a:sy n="113" d="100"/>
        </p:scale>
        <p:origin x="20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462B-154F-E647-9BF2-E8B82EB7C5D0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8FADC-8B32-954C-A7FB-3FCC51565C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6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3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99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9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11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6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9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88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69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38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63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0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25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04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93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31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79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40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21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8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6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6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65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21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6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02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5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9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6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0124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38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9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75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8530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6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5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292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7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664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8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2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40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8675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816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</a:rPr>
              <a:t>第四章 </a:t>
            </a:r>
            <a:r>
              <a:rPr kumimoji="1" lang="en-US" altLang="zh-CN" sz="4800" dirty="0">
                <a:solidFill>
                  <a:schemeClr val="bg1"/>
                </a:solidFill>
              </a:rPr>
              <a:t>MapReduce</a:t>
            </a:r>
            <a:r>
              <a:rPr kumimoji="1" lang="zh-CN" altLang="en-US" sz="4800" dirty="0">
                <a:solidFill>
                  <a:schemeClr val="bg1"/>
                </a:solidFill>
              </a:rPr>
              <a:t>分布式计算框架</a:t>
            </a:r>
            <a:endParaRPr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515059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598460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214714"/>
      </p:ext>
    </p:extLst>
  </p:cSld>
  <p:clrMapOvr>
    <a:masterClrMapping/>
  </p:clrMapOvr>
  <p:transition spd="med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C4DECC-8A64-784C-BD38-C2818016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" y="1997760"/>
            <a:ext cx="6673141" cy="39792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7304690" y="1997760"/>
            <a:ext cx="38779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管理所有的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分解成一系列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指派给</a:t>
            </a:r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</a:rPr>
              <a:t>Job/Task</a:t>
            </a:r>
            <a:r>
              <a:rPr kumimoji="1" lang="zh-CN" altLang="en-US" dirty="0">
                <a:solidFill>
                  <a:schemeClr val="bg1"/>
                </a:solidFill>
              </a:rPr>
              <a:t>监控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CN" altLang="en-US" dirty="0">
                <a:solidFill>
                  <a:schemeClr val="bg1"/>
                </a:solidFill>
              </a:rPr>
              <a:t>、错误处理等等。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交互，执行命令，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并汇报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状态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99093"/>
      </p:ext>
    </p:extLst>
  </p:cSld>
  <p:clrMapOvr>
    <a:masterClrMapping/>
  </p:clrMapOvr>
  <p:transition spd="med"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5852293" y="2367171"/>
            <a:ext cx="45063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Reduce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从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上远程读取输入数据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对数据排序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将数据按照分组传递给用户编写的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reduce()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A3D2F1-5677-D943-83DF-A6C7D3337D8D}"/>
              </a:ext>
            </a:extLst>
          </p:cNvPr>
          <p:cNvSpPr/>
          <p:nvPr/>
        </p:nvSpPr>
        <p:spPr>
          <a:xfrm>
            <a:off x="756457" y="2413337"/>
            <a:ext cx="49713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Map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解析每条数据记录，传递给用户编写的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  <a:r>
              <a:rPr kumimoji="1" lang="zh-CN" altLang="en-US" dirty="0">
                <a:solidFill>
                  <a:schemeClr val="bg1"/>
                </a:solidFill>
              </a:rPr>
              <a:t>输出数据写入本地磁盘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（如果只有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作业，则直接写入</a:t>
            </a:r>
            <a:r>
              <a:rPr kumimoji="1" lang="en-US" altLang="zh-CN" dirty="0">
                <a:solidFill>
                  <a:schemeClr val="bg1"/>
                </a:solidFill>
              </a:rPr>
              <a:t>HSFS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0990"/>
      </p:ext>
    </p:extLst>
  </p:cSld>
  <p:clrMapOvr>
    <a:masterClrMapping/>
  </p:clrMapOvr>
  <p:transition spd="med" advClick="0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677392" cy="536573"/>
            <a:chOff x="1007305" y="947449"/>
            <a:chExt cx="7017171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7017171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MapReduce2.0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架构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E2BB55-0E89-7D42-8BB8-DF36172C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4" y="1346071"/>
            <a:ext cx="8072233" cy="53046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8849D4-D964-0F48-9201-F969C51C94A5}"/>
              </a:ext>
            </a:extLst>
          </p:cNvPr>
          <p:cNvSpPr txBox="1"/>
          <p:nvPr/>
        </p:nvSpPr>
        <p:spPr>
          <a:xfrm>
            <a:off x="9007366" y="1881351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提交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9797"/>
      </p:ext>
    </p:extLst>
  </p:cSld>
  <p:clrMapOvr>
    <a:masterClrMapping/>
  </p:clrMapOvr>
  <p:transition spd="med" advClick="0" advTm="1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MapReduce2.0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的关系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DBA038-61BF-E14F-9AA2-CE01ECB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45" y="1163843"/>
            <a:ext cx="7304690" cy="4530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936293-3B54-2C4E-BEB7-C23C33441FA9}"/>
              </a:ext>
            </a:extLst>
          </p:cNvPr>
          <p:cNvSpPr txBox="1"/>
          <p:nvPr/>
        </p:nvSpPr>
        <p:spPr>
          <a:xfrm>
            <a:off x="304800" y="5514701"/>
            <a:ext cx="886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当运行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任务的时候，会产生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负责向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节点进行资源的申请并控制任务的执行，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是最基本的资源单位。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均是其之上进行运行的。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934BA-5C74-F046-83A8-8DAF86EBE3D2}"/>
              </a:ext>
            </a:extLst>
          </p:cNvPr>
          <p:cNvSpPr txBox="1"/>
          <p:nvPr/>
        </p:nvSpPr>
        <p:spPr>
          <a:xfrm>
            <a:off x="0" y="2427813"/>
            <a:ext cx="47628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两类节点构成。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主要负责集群资源管理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负责节点的资源管理。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186888"/>
      </p:ext>
    </p:extLst>
  </p:cSld>
  <p:clrMapOvr>
    <a:masterClrMapping/>
  </p:clrMapOvr>
  <p:transition spd="med" advClick="0" advTm="1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947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631C83-4990-7643-AD4D-BD651F15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09" y="1894490"/>
            <a:ext cx="7835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4869"/>
      </p:ext>
    </p:extLst>
  </p:cSld>
  <p:clrMapOvr>
    <a:masterClrMapping/>
  </p:clrMapOvr>
  <p:transition spd="med" advClick="0" advTm="1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956849" y="1954940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任务：统计文本中每个单词出现的频次。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类似应用场景：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搜索引擎中，统计最流行的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个搜索词。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统计搜索词频率，帮助优化搜索词的提示。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078582"/>
      </p:ext>
    </p:extLst>
  </p:cSld>
  <p:clrMapOvr>
    <a:masterClrMapping/>
  </p:clrMapOvr>
  <p:transition spd="med" advClick="0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881760" y="1702150"/>
            <a:ext cx="5980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单机情况下如何处理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假设一行只有一个单词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Shell</a:t>
            </a:r>
            <a:r>
              <a:rPr lang="zh-CN" altLang="en-US" dirty="0">
                <a:solidFill>
                  <a:schemeClr val="bg1"/>
                </a:solidFill>
              </a:rPr>
              <a:t>命令： 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datafile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uniq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–c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HashMap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假设文件太大不能加载到内存中，但是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可以加载到内存当中。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假设文件太大无法加载到内存中，并且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也无法放到内存中。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需要引入分布式计算框架</a:t>
            </a:r>
          </a:p>
        </p:txBody>
      </p:sp>
    </p:spTree>
    <p:extLst>
      <p:ext uri="{BB962C8B-B14F-4D97-AF65-F5344CB8AC3E}">
        <p14:creationId xmlns:p14="http://schemas.microsoft.com/office/powerpoint/2010/main" val="2981682022"/>
      </p:ext>
    </p:extLst>
  </p:cSld>
  <p:clrMapOvr>
    <a:masterClrMapping/>
  </p:clrMapOvr>
  <p:transition spd="med" advClick="0" advTm="1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97523" y="1895771"/>
            <a:ext cx="947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假设一批文件（数据大小为</a:t>
            </a:r>
            <a:r>
              <a:rPr lang="en-US" altLang="zh-CN" dirty="0">
                <a:solidFill>
                  <a:schemeClr val="bg1"/>
                </a:solidFill>
              </a:rPr>
              <a:t>TB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级别），如何统计这些文件中所有单词的次数。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解决方案：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首先，分别统计每个文件中单词出现的次数，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然后累加不同文件中同一个单词出现的次数。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这就是典型的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的计算过程。</a:t>
            </a:r>
          </a:p>
        </p:txBody>
      </p:sp>
    </p:spTree>
    <p:extLst>
      <p:ext uri="{BB962C8B-B14F-4D97-AF65-F5344CB8AC3E}">
        <p14:creationId xmlns:p14="http://schemas.microsoft.com/office/powerpoint/2010/main" val="2972141543"/>
      </p:ext>
    </p:extLst>
  </p:cSld>
  <p:clrMapOvr>
    <a:masterClrMapping/>
  </p:clrMapOvr>
  <p:transition spd="med" advClick="0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2"/>
            <a:ext cx="4138905" cy="855652"/>
            <a:chOff x="8858444" y="3567629"/>
            <a:chExt cx="2357190" cy="855783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4109602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7685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950948"/>
            <a:ext cx="5265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对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用户需要提供两个函数的实现：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map(k, v) -&gt; list(k1, v1)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reduce(k1, list(v1)) -&gt; v2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>
                <a:solidFill>
                  <a:schemeClr val="bg1"/>
                </a:solidFill>
              </a:rPr>
              <a:t>(k1, v1)</a:t>
            </a:r>
            <a:r>
              <a:rPr lang="zh-CN" altLang="en-US" dirty="0">
                <a:solidFill>
                  <a:schemeClr val="bg1"/>
                </a:solidFill>
              </a:rPr>
              <a:t>是中间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结果对。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Output: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(k1, v2)</a:t>
            </a:r>
            <a:r>
              <a:rPr lang="zh-CN" altLang="en-US" dirty="0">
                <a:solidFill>
                  <a:schemeClr val="bg1"/>
                </a:solidFill>
              </a:rPr>
              <a:t>对。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002A31-319A-014C-AC5A-173B15EDA553}"/>
              </a:ext>
            </a:extLst>
          </p:cNvPr>
          <p:cNvSpPr txBox="1"/>
          <p:nvPr/>
        </p:nvSpPr>
        <p:spPr>
          <a:xfrm>
            <a:off x="5442055" y="2297723"/>
            <a:ext cx="9925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2B8EE-159A-F543-B945-255BD6B3DDBF}"/>
              </a:ext>
            </a:extLst>
          </p:cNvPr>
          <p:cNvSpPr txBox="1"/>
          <p:nvPr/>
        </p:nvSpPr>
        <p:spPr>
          <a:xfrm>
            <a:off x="7123708" y="233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9F6461-2CA6-F746-9566-BCC2CC6A5E07}"/>
              </a:ext>
            </a:extLst>
          </p:cNvPr>
          <p:cNvSpPr txBox="1"/>
          <p:nvPr/>
        </p:nvSpPr>
        <p:spPr>
          <a:xfrm>
            <a:off x="6992331" y="2297723"/>
            <a:ext cx="11849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7A7C3-C891-8F4C-8926-8F3B248DC07A}"/>
              </a:ext>
            </a:extLst>
          </p:cNvPr>
          <p:cNvSpPr txBox="1"/>
          <p:nvPr/>
        </p:nvSpPr>
        <p:spPr>
          <a:xfrm>
            <a:off x="8566802" y="3127995"/>
            <a:ext cx="17235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Hadoop,(1,1,1)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Spark,(1,1)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3C47F-66D3-A445-8DFA-38980736B70D}"/>
              </a:ext>
            </a:extLst>
          </p:cNvPr>
          <p:cNvSpPr txBox="1"/>
          <p:nvPr/>
        </p:nvSpPr>
        <p:spPr>
          <a:xfrm>
            <a:off x="10290351" y="3127995"/>
            <a:ext cx="14029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(3)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(2)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4458767"/>
      </p:ext>
    </p:extLst>
  </p:cSld>
  <p:clrMapOvr>
    <a:masterClrMapping/>
  </p:clrMapOvr>
  <p:transition spd="med" advClick="0" advTm="1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E3ED87-B0CC-C741-A9A2-0252CB6D0EF6}"/>
              </a:ext>
            </a:extLst>
          </p:cNvPr>
          <p:cNvSpPr/>
          <p:nvPr/>
        </p:nvSpPr>
        <p:spPr>
          <a:xfrm>
            <a:off x="119178" y="4076776"/>
            <a:ext cx="1448964" cy="5870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C427C6-4A9F-4642-B3DC-F166DCF1D684}"/>
              </a:ext>
            </a:extLst>
          </p:cNvPr>
          <p:cNvSpPr/>
          <p:nvPr/>
        </p:nvSpPr>
        <p:spPr>
          <a:xfrm>
            <a:off x="2138160" y="258693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F9767-A9BC-6247-AC4B-444F1B2A7F6E}"/>
              </a:ext>
            </a:extLst>
          </p:cNvPr>
          <p:cNvSpPr/>
          <p:nvPr/>
        </p:nvSpPr>
        <p:spPr>
          <a:xfrm>
            <a:off x="2112312" y="3995632"/>
            <a:ext cx="1093364" cy="5049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C4970-428A-B94F-BA23-C98F3EC7ADB7}"/>
              </a:ext>
            </a:extLst>
          </p:cNvPr>
          <p:cNvSpPr/>
          <p:nvPr/>
        </p:nvSpPr>
        <p:spPr>
          <a:xfrm>
            <a:off x="1800029" y="5649074"/>
            <a:ext cx="1518983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BF7303-7950-1F47-BCDA-6D456ADF1A15}"/>
              </a:ext>
            </a:extLst>
          </p:cNvPr>
          <p:cNvSpPr/>
          <p:nvPr/>
        </p:nvSpPr>
        <p:spPr>
          <a:xfrm>
            <a:off x="6204534" y="235131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A1F0F8-1824-C648-9152-27BFAD28AA27}"/>
              </a:ext>
            </a:extLst>
          </p:cNvPr>
          <p:cNvSpPr/>
          <p:nvPr/>
        </p:nvSpPr>
        <p:spPr>
          <a:xfrm>
            <a:off x="3967676" y="4042987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  <a:p>
            <a:pPr algn="ctr"/>
            <a:r>
              <a:rPr kumimoji="1" lang="en-US" altLang="zh-CN" sz="1200" dirty="0"/>
              <a:t>Hadoop,1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2AAC4-40C0-1A4D-BB00-BDD3D00B2563}"/>
              </a:ext>
            </a:extLst>
          </p:cNvPr>
          <p:cNvSpPr/>
          <p:nvPr/>
        </p:nvSpPr>
        <p:spPr>
          <a:xfrm>
            <a:off x="3967676" y="257136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C89963-7E78-EB41-A7F2-BBA6D7C04F35}"/>
              </a:ext>
            </a:extLst>
          </p:cNvPr>
          <p:cNvSpPr/>
          <p:nvPr/>
        </p:nvSpPr>
        <p:spPr>
          <a:xfrm>
            <a:off x="3967676" y="5577025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  <a:p>
            <a:pPr algn="ctr"/>
            <a:r>
              <a:rPr kumimoji="1" lang="en-US" altLang="zh-CN" sz="1200" dirty="0"/>
              <a:t>Hadoop,1</a:t>
            </a:r>
          </a:p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B3CA26-FDAF-BA4A-A326-7944164E7C91}"/>
              </a:ext>
            </a:extLst>
          </p:cNvPr>
          <p:cNvSpPr/>
          <p:nvPr/>
        </p:nvSpPr>
        <p:spPr>
          <a:xfrm>
            <a:off x="6204534" y="259627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AFA5C0-627E-ED41-A409-6480B9F02FE6}"/>
              </a:ext>
            </a:extLst>
          </p:cNvPr>
          <p:cNvSpPr/>
          <p:nvPr/>
        </p:nvSpPr>
        <p:spPr>
          <a:xfrm>
            <a:off x="6204534" y="2846797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2CE62-199B-8345-9D4B-BC9C56B32E94}"/>
              </a:ext>
            </a:extLst>
          </p:cNvPr>
          <p:cNvSpPr/>
          <p:nvPr/>
        </p:nvSpPr>
        <p:spPr>
          <a:xfrm>
            <a:off x="6144240" y="399563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0F25BC-2227-3144-A5EF-4C7A6DD5CC09}"/>
              </a:ext>
            </a:extLst>
          </p:cNvPr>
          <p:cNvSpPr/>
          <p:nvPr/>
        </p:nvSpPr>
        <p:spPr>
          <a:xfrm>
            <a:off x="6144240" y="4264596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748419-8EC8-F249-8EC8-C6EB2BE62EE9}"/>
              </a:ext>
            </a:extLst>
          </p:cNvPr>
          <p:cNvSpPr/>
          <p:nvPr/>
        </p:nvSpPr>
        <p:spPr>
          <a:xfrm>
            <a:off x="6101594" y="570451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F482F1-A708-1A44-97DC-E1313B258A76}"/>
              </a:ext>
            </a:extLst>
          </p:cNvPr>
          <p:cNvSpPr/>
          <p:nvPr/>
        </p:nvSpPr>
        <p:spPr>
          <a:xfrm>
            <a:off x="6101594" y="597348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F2F2A8-674D-694A-8691-E70C51E2898C}"/>
              </a:ext>
            </a:extLst>
          </p:cNvPr>
          <p:cNvSpPr/>
          <p:nvPr/>
        </p:nvSpPr>
        <p:spPr>
          <a:xfrm>
            <a:off x="8156611" y="247690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Hadoo,3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E8E6FF-9852-F34A-BBC9-937DDC886AE9}"/>
              </a:ext>
            </a:extLst>
          </p:cNvPr>
          <p:cNvSpPr/>
          <p:nvPr/>
        </p:nvSpPr>
        <p:spPr>
          <a:xfrm>
            <a:off x="8156611" y="4105655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8FD4C8-E4AC-7942-8E95-082E994D15C6}"/>
              </a:ext>
            </a:extLst>
          </p:cNvPr>
          <p:cNvSpPr/>
          <p:nvPr/>
        </p:nvSpPr>
        <p:spPr>
          <a:xfrm>
            <a:off x="8024094" y="584180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2049E1-20E0-8942-85C6-71A89D7F25AF}"/>
              </a:ext>
            </a:extLst>
          </p:cNvPr>
          <p:cNvSpPr/>
          <p:nvPr/>
        </p:nvSpPr>
        <p:spPr>
          <a:xfrm>
            <a:off x="10301753" y="3881064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Hadoop,3</a:t>
            </a:r>
          </a:p>
          <a:p>
            <a:pPr algn="ctr"/>
            <a:r>
              <a:rPr kumimoji="1" lang="en-US" altLang="zh-CN" sz="1200" dirty="0"/>
              <a:t>Cool,2</a:t>
            </a:r>
          </a:p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760B72-DFDE-D443-B15C-040F7B5D5EB2}"/>
              </a:ext>
            </a:extLst>
          </p:cNvPr>
          <p:cNvSpPr/>
          <p:nvPr/>
        </p:nvSpPr>
        <p:spPr>
          <a:xfrm>
            <a:off x="669187" y="157734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Input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6F6EB4-1D91-214F-A545-8498A8855438}"/>
              </a:ext>
            </a:extLst>
          </p:cNvPr>
          <p:cNvSpPr/>
          <p:nvPr/>
        </p:nvSpPr>
        <p:spPr>
          <a:xfrm>
            <a:off x="2256423" y="157734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Splitting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C28392-A6E9-DF4D-8BA6-61DD9E9C0170}"/>
              </a:ext>
            </a:extLst>
          </p:cNvPr>
          <p:cNvSpPr/>
          <p:nvPr/>
        </p:nvSpPr>
        <p:spPr>
          <a:xfrm>
            <a:off x="4119103" y="153475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Mapping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4FE909-3522-B442-8C96-FE940080852C}"/>
              </a:ext>
            </a:extLst>
          </p:cNvPr>
          <p:cNvSpPr/>
          <p:nvPr/>
        </p:nvSpPr>
        <p:spPr>
          <a:xfrm>
            <a:off x="6204534" y="148053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Shuffling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62CD8C-BC74-404E-B739-A80EFDAAB300}"/>
              </a:ext>
            </a:extLst>
          </p:cNvPr>
          <p:cNvSpPr/>
          <p:nvPr/>
        </p:nvSpPr>
        <p:spPr>
          <a:xfrm>
            <a:off x="8232325" y="148053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Reducing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66326E3-E221-5944-AF14-53C9022AD1A3}"/>
              </a:ext>
            </a:extLst>
          </p:cNvPr>
          <p:cNvCxnSpPr>
            <a:cxnSpLocks/>
          </p:cNvCxnSpPr>
          <p:nvPr/>
        </p:nvCxnSpPr>
        <p:spPr>
          <a:xfrm flipV="1">
            <a:off x="913963" y="2753023"/>
            <a:ext cx="1214654" cy="133668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AE5F61C-445D-BD45-8019-0CFAA4413C9F}"/>
              </a:ext>
            </a:extLst>
          </p:cNvPr>
          <p:cNvCxnSpPr>
            <a:cxnSpLocks/>
          </p:cNvCxnSpPr>
          <p:nvPr/>
        </p:nvCxnSpPr>
        <p:spPr>
          <a:xfrm>
            <a:off x="1004622" y="4751481"/>
            <a:ext cx="1377334" cy="82268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B66B8D8-AC75-C14C-841C-60423A615AC2}"/>
              </a:ext>
            </a:extLst>
          </p:cNvPr>
          <p:cNvCxnSpPr>
            <a:cxnSpLocks/>
          </p:cNvCxnSpPr>
          <p:nvPr/>
        </p:nvCxnSpPr>
        <p:spPr>
          <a:xfrm>
            <a:off x="1465283" y="4293927"/>
            <a:ext cx="660489" cy="1083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6252C3-20BC-294B-BD19-2030BACCCFD9}"/>
              </a:ext>
            </a:extLst>
          </p:cNvPr>
          <p:cNvCxnSpPr>
            <a:cxnSpLocks/>
          </p:cNvCxnSpPr>
          <p:nvPr/>
        </p:nvCxnSpPr>
        <p:spPr>
          <a:xfrm>
            <a:off x="3349961" y="28163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77052A3-4521-9544-B737-431E962B2846}"/>
              </a:ext>
            </a:extLst>
          </p:cNvPr>
          <p:cNvCxnSpPr>
            <a:cxnSpLocks/>
          </p:cNvCxnSpPr>
          <p:nvPr/>
        </p:nvCxnSpPr>
        <p:spPr>
          <a:xfrm>
            <a:off x="5134875" y="2721871"/>
            <a:ext cx="97280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99752E2-B35E-754F-B3FE-C3FA468477B7}"/>
              </a:ext>
            </a:extLst>
          </p:cNvPr>
          <p:cNvCxnSpPr>
            <a:cxnSpLocks/>
          </p:cNvCxnSpPr>
          <p:nvPr/>
        </p:nvCxnSpPr>
        <p:spPr>
          <a:xfrm>
            <a:off x="3349960" y="4248086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E0DE9FD-BA5F-EC4A-A2FA-B44AB51E46A3}"/>
              </a:ext>
            </a:extLst>
          </p:cNvPr>
          <p:cNvCxnSpPr>
            <a:cxnSpLocks/>
          </p:cNvCxnSpPr>
          <p:nvPr/>
        </p:nvCxnSpPr>
        <p:spPr>
          <a:xfrm>
            <a:off x="3349961" y="58508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7B4244D-6831-594D-B993-09BABF3F945E}"/>
              </a:ext>
            </a:extLst>
          </p:cNvPr>
          <p:cNvCxnSpPr>
            <a:cxnSpLocks/>
          </p:cNvCxnSpPr>
          <p:nvPr/>
        </p:nvCxnSpPr>
        <p:spPr>
          <a:xfrm>
            <a:off x="4648473" y="3066844"/>
            <a:ext cx="1495767" cy="9287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492F1DB4-F878-914E-A65A-02D4A9FF4EFD}"/>
              </a:ext>
            </a:extLst>
          </p:cNvPr>
          <p:cNvCxnSpPr>
            <a:cxnSpLocks/>
          </p:cNvCxnSpPr>
          <p:nvPr/>
        </p:nvCxnSpPr>
        <p:spPr>
          <a:xfrm flipV="1">
            <a:off x="4763911" y="2965880"/>
            <a:ext cx="1380329" cy="9758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5B6E14-F67D-5245-A4AA-B4D400D0CD54}"/>
              </a:ext>
            </a:extLst>
          </p:cNvPr>
          <p:cNvCxnSpPr>
            <a:cxnSpLocks/>
          </p:cNvCxnSpPr>
          <p:nvPr/>
        </p:nvCxnSpPr>
        <p:spPr>
          <a:xfrm>
            <a:off x="5015539" y="4212636"/>
            <a:ext cx="1441705" cy="14273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43F3A64-A64C-2E40-A0EB-912D3CE887E4}"/>
              </a:ext>
            </a:extLst>
          </p:cNvPr>
          <p:cNvCxnSpPr>
            <a:cxnSpLocks/>
          </p:cNvCxnSpPr>
          <p:nvPr/>
        </p:nvCxnSpPr>
        <p:spPr>
          <a:xfrm flipV="1">
            <a:off x="5037872" y="3091303"/>
            <a:ext cx="1244194" cy="267076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5BD69BB-B945-F14F-B92A-81E4BD629F6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061040" y="4507935"/>
            <a:ext cx="1013497" cy="13938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CF16296-B9B4-374C-9FBD-3D1132EC88A0}"/>
              </a:ext>
            </a:extLst>
          </p:cNvPr>
          <p:cNvCxnSpPr>
            <a:cxnSpLocks/>
          </p:cNvCxnSpPr>
          <p:nvPr/>
        </p:nvCxnSpPr>
        <p:spPr>
          <a:xfrm>
            <a:off x="5115890" y="5951827"/>
            <a:ext cx="836705" cy="827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4164C54-1599-ED4E-BA86-28F19F982F54}"/>
              </a:ext>
            </a:extLst>
          </p:cNvPr>
          <p:cNvCxnSpPr>
            <a:cxnSpLocks/>
          </p:cNvCxnSpPr>
          <p:nvPr/>
        </p:nvCxnSpPr>
        <p:spPr>
          <a:xfrm>
            <a:off x="7332196" y="5958179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D939939D-4723-EA4C-A757-2B87B4B53578}"/>
              </a:ext>
            </a:extLst>
          </p:cNvPr>
          <p:cNvCxnSpPr>
            <a:cxnSpLocks/>
          </p:cNvCxnSpPr>
          <p:nvPr/>
        </p:nvCxnSpPr>
        <p:spPr>
          <a:xfrm>
            <a:off x="7461229" y="2691058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30BA1DA-4AA0-B84F-9AF2-8472DC9B768A}"/>
              </a:ext>
            </a:extLst>
          </p:cNvPr>
          <p:cNvCxnSpPr>
            <a:cxnSpLocks/>
          </p:cNvCxnSpPr>
          <p:nvPr/>
        </p:nvCxnSpPr>
        <p:spPr>
          <a:xfrm>
            <a:off x="7461228" y="4205784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9CD2C0F-FD40-C04E-A8E1-7E853BE200BE}"/>
              </a:ext>
            </a:extLst>
          </p:cNvPr>
          <p:cNvCxnSpPr>
            <a:cxnSpLocks/>
          </p:cNvCxnSpPr>
          <p:nvPr/>
        </p:nvCxnSpPr>
        <p:spPr>
          <a:xfrm>
            <a:off x="8611397" y="2778319"/>
            <a:ext cx="1605047" cy="14274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BA8C9CC-3BE5-9046-86A5-3D18C50B08A6}"/>
              </a:ext>
            </a:extLst>
          </p:cNvPr>
          <p:cNvCxnSpPr>
            <a:cxnSpLocks/>
          </p:cNvCxnSpPr>
          <p:nvPr/>
        </p:nvCxnSpPr>
        <p:spPr>
          <a:xfrm>
            <a:off x="9300046" y="4252888"/>
            <a:ext cx="961295" cy="857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11B2B4E-27EC-474F-90E3-5BF93DA6CF0D}"/>
              </a:ext>
            </a:extLst>
          </p:cNvPr>
          <p:cNvCxnSpPr>
            <a:cxnSpLocks/>
          </p:cNvCxnSpPr>
          <p:nvPr/>
        </p:nvCxnSpPr>
        <p:spPr>
          <a:xfrm flipV="1">
            <a:off x="9174262" y="4426687"/>
            <a:ext cx="1042182" cy="14750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60001"/>
      </p:ext>
    </p:extLst>
  </p:cSld>
  <p:clrMapOvr>
    <a:masterClrMapping/>
  </p:clrMapOvr>
  <p:transition spd="med" advClick="0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D77D344-B748-5E43-BBE5-01CBF137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79" y="2222500"/>
            <a:ext cx="925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3946"/>
      </p:ext>
    </p:extLst>
  </p:cSld>
  <p:clrMapOvr>
    <a:masterClrMapping/>
  </p:clrMapOvr>
  <p:transition spd="med" advClick="0" advTm="1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565128" y="18191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111985" y="1573482"/>
            <a:ext cx="1227007" cy="1227005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27664" y="1930743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SingleMapper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编程模型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5565128" y="33248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4111985" y="3079187"/>
            <a:ext cx="1227007" cy="1227005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27664" y="3436451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52" name="矩形 51"/>
          <p:cNvSpPr/>
          <p:nvPr/>
        </p:nvSpPr>
        <p:spPr>
          <a:xfrm>
            <a:off x="5565128" y="48305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5" name="组 44"/>
          <p:cNvGrpSpPr/>
          <p:nvPr/>
        </p:nvGrpSpPr>
        <p:grpSpPr>
          <a:xfrm>
            <a:off x="4111985" y="4584893"/>
            <a:ext cx="1227007" cy="1227005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27664" y="4942156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2251480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3733918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5234631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2" name="矩形 1"/>
          <p:cNvSpPr/>
          <p:nvPr/>
        </p:nvSpPr>
        <p:spPr>
          <a:xfrm>
            <a:off x="2416954" y="19715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2416954" y="34791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2416954" y="49849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372E339-7F81-634D-99C3-5E2DE6B4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51000"/>
            <a:ext cx="990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330"/>
      </p:ext>
    </p:extLst>
  </p:cSld>
  <p:clrMapOvr>
    <a:masterClrMapping/>
  </p:clrMapOvr>
  <p:transition spd="med" advClick="0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5448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201462" y="1874751"/>
            <a:ext cx="9473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 和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过程的伪代码：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map(key, value):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document name; value: text of document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word w in value: emit(w, 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reduce(key, values):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a word; values: an iterator over counts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= 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count v in values: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+= v emit(</a:t>
            </a:r>
            <a:r>
              <a:rPr lang="en-US" altLang="zh-CN" dirty="0" err="1">
                <a:solidFill>
                  <a:schemeClr val="bg1"/>
                </a:solidFill>
              </a:rPr>
              <a:t>key,result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860220"/>
      </p:ext>
    </p:extLst>
  </p:cSld>
  <p:clrMapOvr>
    <a:masterClrMapping/>
  </p:clrMapOvr>
  <p:transition spd="med" advClick="0" advTm="1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MapReduces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054731" y="1792903"/>
            <a:ext cx="5265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将作业的整个运行过程分为两个阶段 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Map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输入数据格式解析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输入数据处理</a:t>
            </a:r>
            <a:r>
              <a:rPr lang="en-US" altLang="zh-CN" dirty="0">
                <a:solidFill>
                  <a:schemeClr val="bg1"/>
                </a:solidFill>
              </a:rPr>
              <a:t>:Mapper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数据分组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Reduce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数据远程拷贝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数据按照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排序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数据处理</a:t>
            </a:r>
            <a:r>
              <a:rPr lang="en-US" altLang="zh-CN" dirty="0">
                <a:solidFill>
                  <a:schemeClr val="bg1"/>
                </a:solidFill>
              </a:rPr>
              <a:t>:Reducer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961521"/>
      </p:ext>
    </p:extLst>
  </p:cSld>
  <p:clrMapOvr>
    <a:masterClrMapping/>
  </p:clrMapOvr>
  <p:transition spd="med" advClick="0" advTm="1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  MapReduce</a:t>
            </a:r>
            <a:r>
              <a:rPr lang="zh-CN" altLang="en-US" dirty="0">
                <a:solidFill>
                  <a:schemeClr val="bg1"/>
                </a:solidFill>
              </a:rPr>
              <a:t>中的数据类型至少有两种用途。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第一个用途，这些类型定义的数据可以被序列化进行网络传输和文件存储，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第二个用途，在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阶段要可以进行大小比较。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中解决第一种方式采用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的接口</a:t>
            </a:r>
            <a:r>
              <a:rPr lang="en-US" altLang="zh-CN" dirty="0">
                <a:solidFill>
                  <a:schemeClr val="bg1"/>
                </a:solidFill>
              </a:rPr>
              <a:t>Writable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第二种采用接口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Comparable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(Hadoop</a:t>
            </a:r>
            <a:r>
              <a:rPr lang="zh-CN" altLang="en-US" dirty="0">
                <a:solidFill>
                  <a:schemeClr val="bg1"/>
                </a:solidFill>
              </a:rPr>
              <a:t>将这两个接口结合提供了</a:t>
            </a:r>
            <a:r>
              <a:rPr lang="en-US" altLang="zh-CN" dirty="0" err="1">
                <a:solidFill>
                  <a:schemeClr val="bg1"/>
                </a:solidFill>
              </a:rPr>
              <a:t>WritableComparable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  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提供了很多的内置数据类型，比如：</a:t>
            </a:r>
            <a:r>
              <a:rPr lang="en-US" altLang="zh-CN" dirty="0" err="1">
                <a:solidFill>
                  <a:schemeClr val="bg1"/>
                </a:solidFill>
              </a:rPr>
              <a:t>MapWritable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LongWritable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IntWritable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BooleanWritable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ByteWritable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DoubleWritable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FloatWritable</a:t>
            </a:r>
            <a:r>
              <a:rPr lang="en-US" altLang="zh-CN" dirty="0">
                <a:solidFill>
                  <a:schemeClr val="bg1"/>
                </a:solidFill>
              </a:rPr>
              <a:t>, Text, </a:t>
            </a:r>
            <a:r>
              <a:rPr lang="en-US" altLang="zh-CN" dirty="0" err="1">
                <a:solidFill>
                  <a:schemeClr val="bg1"/>
                </a:solidFill>
              </a:rPr>
              <a:t>NullWritable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412DA0-B8FC-BF49-BB6A-B91E2944E6ED}"/>
              </a:ext>
            </a:extLst>
          </p:cNvPr>
          <p:cNvSpPr txBox="1"/>
          <p:nvPr/>
        </p:nvSpPr>
        <p:spPr>
          <a:xfrm>
            <a:off x="948267" y="508000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实现一个</a:t>
            </a:r>
            <a:r>
              <a:rPr kumimoji="1" lang="en-US" altLang="zh-CN" dirty="0" err="1">
                <a:solidFill>
                  <a:schemeClr val="bg1"/>
                </a:solidFill>
              </a:rPr>
              <a:t>UserInfo</a:t>
            </a:r>
            <a:r>
              <a:rPr kumimoji="1" lang="zh-CN" altLang="en-US" dirty="0">
                <a:solidFill>
                  <a:schemeClr val="bg1"/>
                </a:solidFill>
              </a:rPr>
              <a:t>的自定义数据类型。</a:t>
            </a:r>
          </a:p>
        </p:txBody>
      </p:sp>
    </p:spTree>
    <p:extLst>
      <p:ext uri="{BB962C8B-B14F-4D97-AF65-F5344CB8AC3E}">
        <p14:creationId xmlns:p14="http://schemas.microsoft.com/office/powerpoint/2010/main" val="2862387863"/>
      </p:ext>
    </p:extLst>
  </p:cSld>
  <p:clrMapOvr>
    <a:masterClrMapping/>
  </p:clrMapOvr>
  <p:transition spd="med" advClick="0" advTm="1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用户自定义数据输入格式化器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数据输入格式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作业的数据输入格式规范。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进行输入数据分片以及提供读取分片数据的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rgbClr val="FF0000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类主要作用是将输入数据转换为键值对，传输给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阶段的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方法。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默认的数据输入格式是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TextInputFormat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LineRecordReader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KeyValueTextInputFormat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CombineTextInputFormat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SequenceFileInputFormat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DBInputFormat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9726803"/>
      </p:ext>
    </p:extLst>
  </p:cSld>
  <p:clrMapOvr>
    <a:masterClrMapping/>
  </p:clrMapOvr>
  <p:transition spd="med" advClick="0" advTm="1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602577"/>
            <a:ext cx="922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getSplits</a:t>
            </a:r>
            <a:r>
              <a:rPr lang="zh-CN" altLang="en-US" dirty="0">
                <a:solidFill>
                  <a:schemeClr val="bg1"/>
                </a:solidFill>
              </a:rPr>
              <a:t>：返回值是分片信息集合；作用：通过分片个数确定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的个数，并根据分片信息中的数据地址信息决定是否采用数据本地化策略。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createRecordReader</a:t>
            </a:r>
            <a:r>
              <a:rPr lang="zh-CN" altLang="en-US" dirty="0">
                <a:solidFill>
                  <a:schemeClr val="bg1"/>
                </a:solidFill>
              </a:rPr>
              <a:t>：创建一个具体读取数据并构造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5086C4-56E1-D74B-90D0-04134E43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6" y="3835992"/>
            <a:ext cx="7464778" cy="29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1492"/>
      </p:ext>
    </p:extLst>
  </p:cSld>
  <p:clrMapOvr>
    <a:masterClrMapping/>
  </p:clrMapOvr>
  <p:transition spd="med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基本架构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1324304" y="1797269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是一个分布式的运算编程框架，核心功能是将用户编写的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核心逻辑代码分布式地运行在一个集群的很多服务器上；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47B92-6BAC-6B46-8F00-9A67C224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95" y="2506336"/>
            <a:ext cx="6236793" cy="41636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3D9C49-EA94-A14C-84A1-C68B7EC4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2" y="3447148"/>
            <a:ext cx="5633383" cy="27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7634"/>
      </p:ext>
    </p:extLst>
  </p:cSld>
  <p:clrMapOvr>
    <a:masterClrMapping/>
  </p:clrMapOvr>
  <p:transition spd="med" advClick="0" advTm="1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org.apache.hadoop.mapreduce.RecordReader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：根据对应的分片信息进行初始化操作。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nextKeyValue</a:t>
            </a:r>
            <a:r>
              <a:rPr lang="zh-CN" altLang="en-US" dirty="0">
                <a:solidFill>
                  <a:schemeClr val="bg1"/>
                </a:solidFill>
              </a:rPr>
              <a:t>：判断是否还有下一个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键值对，如果有返回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；否则返回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getCurrentKey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getCurrentValue</a:t>
            </a:r>
            <a:r>
              <a:rPr lang="zh-CN" altLang="en-US" dirty="0">
                <a:solidFill>
                  <a:schemeClr val="bg1"/>
                </a:solidFill>
              </a:rPr>
              <a:t>：获取当前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getProgress</a:t>
            </a:r>
            <a:r>
              <a:rPr lang="zh-CN" altLang="en-US" dirty="0">
                <a:solidFill>
                  <a:schemeClr val="bg1"/>
                </a:solidFill>
              </a:rPr>
              <a:t>：获取操作进度信息。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：关闭资源读取相关连接。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7006244"/>
      </p:ext>
    </p:extLst>
  </p:cSld>
  <p:clrMapOvr>
    <a:masterClrMapping/>
  </p:clrMapOvr>
  <p:transition spd="med" advClick="0" advTm="1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FileSplit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org.apache.hadoop.mapreduce.InputSplit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getLength</a:t>
            </a:r>
            <a:r>
              <a:rPr lang="zh-CN" altLang="en-US" dirty="0">
                <a:solidFill>
                  <a:schemeClr val="bg1"/>
                </a:solidFill>
              </a:rPr>
              <a:t>：获取分片长度。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getLocations</a:t>
            </a:r>
            <a:r>
              <a:rPr lang="zh-CN" altLang="en-US" dirty="0">
                <a:solidFill>
                  <a:schemeClr val="bg1"/>
                </a:solidFill>
              </a:rPr>
              <a:t>：获取该分片数据对应的位置信息，确定数据本地化时候有用。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117878"/>
      </p:ext>
    </p:extLst>
  </p:cSld>
  <p:clrMapOvr>
    <a:masterClrMapping/>
  </p:clrMapOvr>
  <p:transition spd="med" advClick="0" advTm="1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用户自定义数据输出格式化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作业的数据输出格式规范。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进行输出路径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输出空间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检测、获取提交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OutputCommitter</a:t>
            </a:r>
            <a:r>
              <a:rPr lang="zh-CN" altLang="en-US" dirty="0">
                <a:solidFill>
                  <a:schemeClr val="bg1"/>
                </a:solidFill>
              </a:rPr>
              <a:t>实例对象以及提供一个具体定义如何输出数据的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类主要作用是明确定义如何写入以及写入的格式，接收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阶段输出的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默认的数据输出格式是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TextOutputFormat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LineRecordWriter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SequenceFileOutputFormat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DBOutputFormat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6494886"/>
      </p:ext>
    </p:extLst>
  </p:cSld>
  <p:clrMapOvr>
    <a:masterClrMapping/>
  </p:clrMapOvr>
  <p:transition spd="med" advClick="0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org.apache.hadoop.mapreduce.OutputFormat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getRecordWriter</a:t>
            </a:r>
            <a:r>
              <a:rPr lang="zh-CN" altLang="en-US" dirty="0">
                <a:solidFill>
                  <a:schemeClr val="bg1"/>
                </a:solidFill>
              </a:rPr>
              <a:t>：创建一个具体写数据的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checkOutputSpecs</a:t>
            </a:r>
            <a:r>
              <a:rPr lang="zh-CN" altLang="en-US" dirty="0">
                <a:solidFill>
                  <a:schemeClr val="bg1"/>
                </a:solidFill>
              </a:rPr>
              <a:t>：检测输出空间相关信息，如果检测失败，直接抛出异常。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getOutputCommitter</a:t>
            </a:r>
            <a:r>
              <a:rPr lang="zh-CN" altLang="en-US" dirty="0">
                <a:solidFill>
                  <a:schemeClr val="bg1"/>
                </a:solidFill>
              </a:rPr>
              <a:t>：获取一个提交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committer</a:t>
            </a:r>
            <a:r>
              <a:rPr lang="zh-CN" altLang="en-US" dirty="0">
                <a:solidFill>
                  <a:schemeClr val="bg1"/>
                </a:solidFill>
              </a:rPr>
              <a:t>对象。一般情况下，直接使用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对象即可。如果觉得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内容比较多，也可以自己实现一个完全为空的类。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3780001"/>
      </p:ext>
    </p:extLst>
  </p:cSld>
  <p:clrMapOvr>
    <a:masterClrMapping/>
  </p:clrMapOvr>
  <p:transition spd="med" advClick="0" advTm="1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org.apache.hadoop.mapreduce.RecordWriter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write</a:t>
            </a:r>
            <a:r>
              <a:rPr lang="zh-CN" altLang="en-US" dirty="0">
                <a:solidFill>
                  <a:schemeClr val="bg1"/>
                </a:solidFill>
              </a:rPr>
              <a:t>：接收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阶段产生的输出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键值对数据，并将其写出。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：关闭流，进行一些其他操作。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777512"/>
      </p:ext>
    </p:extLst>
  </p:cSld>
  <p:clrMapOvr>
    <a:masterClrMapping/>
  </p:clrMapOvr>
  <p:transition spd="med" advClick="0" advTm="1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7593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编程组件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5F57A3-83F8-C64B-BB6B-82B36A4CC38B}"/>
              </a:ext>
            </a:extLst>
          </p:cNvPr>
          <p:cNvSpPr/>
          <p:nvPr/>
        </p:nvSpPr>
        <p:spPr>
          <a:xfrm>
            <a:off x="7679752" y="862384"/>
            <a:ext cx="243178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InputFormat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8C26D1-91CB-5C4D-BDFD-D8D637906250}"/>
              </a:ext>
            </a:extLst>
          </p:cNvPr>
          <p:cNvSpPr/>
          <p:nvPr/>
        </p:nvSpPr>
        <p:spPr>
          <a:xfrm>
            <a:off x="7679752" y="1550122"/>
            <a:ext cx="2400251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RecordReader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DFE30C-9D76-AC4E-ABC5-E95D4D1C3B92}"/>
              </a:ext>
            </a:extLst>
          </p:cNvPr>
          <p:cNvSpPr/>
          <p:nvPr/>
        </p:nvSpPr>
        <p:spPr>
          <a:xfrm>
            <a:off x="7711282" y="2309996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Mapper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CFDA-F814-5945-9A3D-B5FE7796BF35}"/>
              </a:ext>
            </a:extLst>
          </p:cNvPr>
          <p:cNvSpPr/>
          <p:nvPr/>
        </p:nvSpPr>
        <p:spPr>
          <a:xfrm>
            <a:off x="7697851" y="3062689"/>
            <a:ext cx="2400254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Partition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Sort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Shuffle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78E951-4CF7-F94E-A75B-D40579E7B903}"/>
              </a:ext>
            </a:extLst>
          </p:cNvPr>
          <p:cNvSpPr/>
          <p:nvPr/>
        </p:nvSpPr>
        <p:spPr>
          <a:xfrm>
            <a:off x="7711282" y="385490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Reducer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1074F5-0566-1146-89C4-925C4CEF078B}"/>
              </a:ext>
            </a:extLst>
          </p:cNvPr>
          <p:cNvSpPr/>
          <p:nvPr/>
        </p:nvSpPr>
        <p:spPr>
          <a:xfrm>
            <a:off x="7711282" y="457525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RecordWriter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CC165D-88AD-A24C-9BC5-DB5ADA0FBDB3}"/>
              </a:ext>
            </a:extLst>
          </p:cNvPr>
          <p:cNvSpPr/>
          <p:nvPr/>
        </p:nvSpPr>
        <p:spPr>
          <a:xfrm>
            <a:off x="7711282" y="5311700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OutputFormat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4335DA-BCB1-8D4A-93B8-84C2B566D1EC}"/>
              </a:ext>
            </a:extLst>
          </p:cNvPr>
          <p:cNvSpPr txBox="1"/>
          <p:nvPr/>
        </p:nvSpPr>
        <p:spPr>
          <a:xfrm>
            <a:off x="8133180" y="626974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E0109F-75D3-3941-BF3B-D0B7F0F149E0}"/>
              </a:ext>
            </a:extLst>
          </p:cNvPr>
          <p:cNvSpPr txBox="1"/>
          <p:nvPr/>
        </p:nvSpPr>
        <p:spPr>
          <a:xfrm>
            <a:off x="8101459" y="2024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Input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Dataset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FA4DCE9-17C0-934A-B5E2-21691FC22D80}"/>
              </a:ext>
            </a:extLst>
          </p:cNvPr>
          <p:cNvCxnSpPr>
            <a:cxnSpLocks/>
          </p:cNvCxnSpPr>
          <p:nvPr/>
        </p:nvCxnSpPr>
        <p:spPr>
          <a:xfrm>
            <a:off x="8879877" y="5230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F37819E-B149-2C4C-8EA6-65DF0FABAC11}"/>
              </a:ext>
            </a:extLst>
          </p:cNvPr>
          <p:cNvCxnSpPr>
            <a:cxnSpLocks/>
          </p:cNvCxnSpPr>
          <p:nvPr/>
        </p:nvCxnSpPr>
        <p:spPr>
          <a:xfrm>
            <a:off x="8850485" y="5930435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DA9FFE4-2287-A744-A520-9294D9CB7CC3}"/>
              </a:ext>
            </a:extLst>
          </p:cNvPr>
          <p:cNvCxnSpPr>
            <a:cxnSpLocks/>
          </p:cNvCxnSpPr>
          <p:nvPr/>
        </p:nvCxnSpPr>
        <p:spPr>
          <a:xfrm>
            <a:off x="8895643" y="1250549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013557A-36C3-C446-93CA-9026D4C99619}"/>
              </a:ext>
            </a:extLst>
          </p:cNvPr>
          <p:cNvCxnSpPr>
            <a:cxnSpLocks/>
          </p:cNvCxnSpPr>
          <p:nvPr/>
        </p:nvCxnSpPr>
        <p:spPr>
          <a:xfrm>
            <a:off x="8837054" y="352432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915769E-2AF7-F14F-BA81-BFFC62F2CC0A}"/>
              </a:ext>
            </a:extLst>
          </p:cNvPr>
          <p:cNvCxnSpPr>
            <a:cxnSpLocks/>
          </p:cNvCxnSpPr>
          <p:nvPr/>
        </p:nvCxnSpPr>
        <p:spPr>
          <a:xfrm>
            <a:off x="8859631" y="1970687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BCA73C6-1092-6144-952E-FBBB8FDC4469}"/>
              </a:ext>
            </a:extLst>
          </p:cNvPr>
          <p:cNvCxnSpPr>
            <a:cxnSpLocks/>
          </p:cNvCxnSpPr>
          <p:nvPr/>
        </p:nvCxnSpPr>
        <p:spPr>
          <a:xfrm>
            <a:off x="9946677" y="15898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9D18D5B-4D00-8B49-930B-2390EC445F00}"/>
              </a:ext>
            </a:extLst>
          </p:cNvPr>
          <p:cNvCxnSpPr>
            <a:cxnSpLocks/>
          </p:cNvCxnSpPr>
          <p:nvPr/>
        </p:nvCxnSpPr>
        <p:spPr>
          <a:xfrm>
            <a:off x="8837054" y="277162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5412602-5C63-214A-92FD-860D76CFE182}"/>
              </a:ext>
            </a:extLst>
          </p:cNvPr>
          <p:cNvCxnSpPr>
            <a:cxnSpLocks/>
          </p:cNvCxnSpPr>
          <p:nvPr/>
        </p:nvCxnSpPr>
        <p:spPr>
          <a:xfrm>
            <a:off x="8852821" y="423594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145C407-BE33-9646-AFE8-84FD25E731EF}"/>
              </a:ext>
            </a:extLst>
          </p:cNvPr>
          <p:cNvCxnSpPr>
            <a:cxnSpLocks/>
          </p:cNvCxnSpPr>
          <p:nvPr/>
        </p:nvCxnSpPr>
        <p:spPr>
          <a:xfrm>
            <a:off x="8852821" y="497239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CFFD1B-0E8F-D14F-B1CA-3C628E83FE26}"/>
              </a:ext>
            </a:extLst>
          </p:cNvPr>
          <p:cNvSpPr txBox="1"/>
          <p:nvPr/>
        </p:nvSpPr>
        <p:spPr>
          <a:xfrm>
            <a:off x="607804" y="1927504"/>
            <a:ext cx="63592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数据类型的定义，也可以说是编程组件。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InputFormat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RecordReader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RecordWriter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编程涉及的主要组件，如下：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类：分割成多个</a:t>
            </a:r>
            <a:r>
              <a:rPr lang="en-US" altLang="zh-CN" dirty="0">
                <a:solidFill>
                  <a:schemeClr val="bg1"/>
                </a:solidFill>
              </a:rPr>
              <a:t>splits</a:t>
            </a:r>
            <a:r>
              <a:rPr lang="zh-CN" altLang="en-US" dirty="0">
                <a:solidFill>
                  <a:schemeClr val="bg1"/>
                </a:solidFill>
              </a:rPr>
              <a:t>和每行怎么解析。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类：对输入的每对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 err="1">
                <a:solidFill>
                  <a:schemeClr val="bg1"/>
                </a:solidFill>
              </a:rPr>
              <a:t>key,value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生成中间结果。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Combiner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端，对相同的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进行合并。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过程中，将中间结果分为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份，每一份都由一个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去完成。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类：对所有的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中间结果，进行汇总、聚合。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类：输出最终结果格式。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99220"/>
      </p:ext>
    </p:extLst>
  </p:cSld>
  <p:clrMapOvr>
    <a:masterClrMapping/>
  </p:clrMapOvr>
  <p:transition spd="med" advClick="0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3378287"/>
      </p:ext>
    </p:extLst>
  </p:cSld>
  <p:clrMapOvr>
    <a:masterClrMapping/>
  </p:clrMapOvr>
  <p:transition spd="med" advClick="0" advTm="1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1FD17D-1671-0B43-A1FF-F3FBAA1C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45" y="1384968"/>
            <a:ext cx="6002795" cy="52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2879"/>
      </p:ext>
    </p:extLst>
  </p:cSld>
  <p:clrMapOvr>
    <a:masterClrMapping/>
  </p:clrMapOvr>
  <p:transition spd="med" advClick="0" advTm="1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输入分片与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HDFS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块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9B2FE08-ADAD-0845-96B3-0C6F5BB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76" y="3344916"/>
            <a:ext cx="8380248" cy="16367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分片非常接近物理块边界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通常每个分片对应一个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通过分片实现计算数据本地化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分片包含的数据未必都在本地</a:t>
            </a:r>
          </a:p>
        </p:txBody>
      </p:sp>
    </p:spTree>
    <p:extLst>
      <p:ext uri="{BB962C8B-B14F-4D97-AF65-F5344CB8AC3E}">
        <p14:creationId xmlns:p14="http://schemas.microsoft.com/office/powerpoint/2010/main" val="2830795049"/>
      </p:ext>
    </p:extLst>
  </p:cSld>
  <p:clrMapOvr>
    <a:masterClrMapping/>
  </p:clrMapOvr>
  <p:transition spd="med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944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海量数据在单机上因为硬件资源限制，无法处理，需要采用分布式集群的方式来处理。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而一旦将单机版程序扩展到集群来分布式运行，将极大地增加程序的复杂度和开发难度。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引入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框架后，开发人员可以将精力集中在业务逻辑的开发上，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而将分布式计算中的复杂性交由框架来处理。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828543"/>
      </p:ext>
    </p:extLst>
  </p:cSld>
  <p:clrMapOvr>
    <a:masterClrMapping/>
  </p:clrMapOvr>
  <p:transition spd="med" advClick="0" advTm="1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Run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方法与输出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6174886"/>
      </p:ext>
    </p:extLst>
  </p:cSld>
  <p:clrMapOvr>
    <a:masterClrMapping/>
  </p:clrMapOvr>
  <p:transition spd="med" advClick="0" advTm="1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TopK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3889519"/>
      </p:ext>
    </p:extLst>
  </p:cSld>
  <p:clrMapOvr>
    <a:masterClrMapping/>
  </p:clrMapOvr>
  <p:transition spd="med" advClick="0" advTm="1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Sort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排序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8230987"/>
      </p:ext>
    </p:extLst>
  </p:cSld>
  <p:clrMapOvr>
    <a:masterClrMapping/>
  </p:clrMapOvr>
  <p:transition spd="med" advClick="0" advTm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61991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的起源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源于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Google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在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2004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年发表的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的论文。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实际上是</a:t>
            </a:r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的山寨版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的优势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易于编程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具有很好的扩展性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高容错性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适合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级以上海量数据的离线处理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18238"/>
      </p:ext>
    </p:extLst>
  </p:cSld>
  <p:clrMapOvr>
    <a:masterClrMapping/>
  </p:clrMapOvr>
  <p:transition spd="med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835047" cy="830997"/>
            <a:chOff x="1007305" y="947449"/>
            <a:chExt cx="6535202" cy="1246687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124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无法适用的计算场景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73404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实时计算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如数据库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一样，很快得到查询结果。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流式计算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的输入数据集是静态的，不能动态变化。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自身的设计特点决定了数据源必须是静态的。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多个应用程序存在依赖关系，后一个应用程序的输入为前一个的输出。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65338"/>
      </p:ext>
    </p:extLst>
  </p:cSld>
  <p:clrMapOvr>
    <a:masterClrMapping/>
  </p:clrMapOvr>
  <p:transition spd="med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110337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分而治之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的思想：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将对大规模的数据集的操作分配给各子节点进行操作，然后通过整合各子节点的中间结果，得到最终结果。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简单来说就是“任务的分解和结果的汇总”。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将这个工作高度抽象成为两个函数，分别为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负责将任务分解为多个任务，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负责将多个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任务的中间结果合并为最终结果。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运行过程中的其他步骤，均由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框架自行负责处理，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包括工作调度、任务分配、各节点通信等。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2975317"/>
      </p:ext>
    </p:extLst>
  </p:cSld>
  <p:clrMapOvr>
    <a:masterClrMapping/>
  </p:clrMapOvr>
  <p:transition spd="med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7430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负责“分”，即把复杂的任务分解为若干个“简单的任务”执行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“简单的任务”有几个含义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 </a:t>
            </a:r>
            <a:r>
              <a:rPr lang="zh-CN" altLang="en-US" dirty="0">
                <a:solidFill>
                  <a:schemeClr val="bg1"/>
                </a:solidFill>
              </a:rPr>
              <a:t>数据戒计算规模相对于原任务要大大缩小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就近计算 ，即会被分配到存放了所需数据的节点迚行计算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</a:t>
            </a:r>
            <a:r>
              <a:rPr lang="zh-CN" altLang="en-US" dirty="0">
                <a:solidFill>
                  <a:schemeClr val="bg1"/>
                </a:solidFill>
              </a:rPr>
              <a:t>这些小任务可以幵行计算，彼此间几乎没有依赖关系。</a:t>
            </a:r>
          </a:p>
        </p:txBody>
      </p:sp>
    </p:spTree>
    <p:extLst>
      <p:ext uri="{BB962C8B-B14F-4D97-AF65-F5344CB8AC3E}">
        <p14:creationId xmlns:p14="http://schemas.microsoft.com/office/powerpoint/2010/main" val="663548398"/>
      </p:ext>
    </p:extLst>
  </p:cSld>
  <p:clrMapOvr>
    <a:masterClrMapping/>
  </p:clrMapOvr>
  <p:transition spd="med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8315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阶段的结果进行汇总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的数目由</a:t>
            </a:r>
            <a:r>
              <a:rPr lang="en-US" altLang="zh-CN" dirty="0" err="1">
                <a:solidFill>
                  <a:schemeClr val="bg1"/>
                </a:solidFill>
              </a:rPr>
              <a:t>mapred-site.xml</a:t>
            </a:r>
            <a:r>
              <a:rPr lang="zh-CN" altLang="en-US" dirty="0">
                <a:solidFill>
                  <a:schemeClr val="bg1"/>
                </a:solidFill>
              </a:rPr>
              <a:t>配置文件里的项目</a:t>
            </a:r>
            <a:r>
              <a:rPr lang="en-US" altLang="zh-CN" dirty="0" err="1">
                <a:solidFill>
                  <a:schemeClr val="bg1"/>
                </a:solidFill>
              </a:rPr>
              <a:t>mapred.reduce.tasks</a:t>
            </a:r>
            <a:r>
              <a:rPr lang="zh-CN" altLang="en-US" dirty="0">
                <a:solidFill>
                  <a:schemeClr val="bg1"/>
                </a:solidFill>
              </a:rPr>
              <a:t>决定。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缺省值为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，用户可以将其覆盖。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8654362"/>
      </p:ext>
    </p:extLst>
  </p:cSld>
  <p:clrMapOvr>
    <a:masterClrMapping/>
  </p:clrMapOvr>
  <p:transition spd="med" advClick="0" advTm="1000">
    <p:fade/>
  </p:transition>
</p:sld>
</file>

<file path=ppt/theme/theme1.xml><?xml version="1.0" encoding="utf-8"?>
<a:theme xmlns:a="http://schemas.openxmlformats.org/drawingml/2006/main" name="hadoop-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-ppt" id="{E1A72254-C7BD-9B43-9E63-01D93D64C703}" vid="{758548D3-B0E5-9941-B399-0CA94C0815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hadoop-ppt</Template>
  <TotalTime>2558</TotalTime>
  <Words>2439</Words>
  <Application>Microsoft Macintosh PowerPoint</Application>
  <PresentationFormat>宽屏</PresentationFormat>
  <Paragraphs>421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等线</vt:lpstr>
      <vt:lpstr>微软雅黑</vt:lpstr>
      <vt:lpstr>Arial</vt:lpstr>
      <vt:lpstr>Calibri</vt:lpstr>
      <vt:lpstr>Wingdings</vt:lpstr>
      <vt:lpstr>hadoop-ppt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HDFS分布式文件系统</dc:title>
  <dc:creator>yeziapp</dc:creator>
  <cp:lastModifiedBy>yeziapp</cp:lastModifiedBy>
  <cp:revision>266</cp:revision>
  <dcterms:created xsi:type="dcterms:W3CDTF">2019-09-07T13:37:53Z</dcterms:created>
  <dcterms:modified xsi:type="dcterms:W3CDTF">2020-01-06T04:46:24Z</dcterms:modified>
</cp:coreProperties>
</file>